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7" r:id="rId4"/>
    <p:sldMasterId id="2147483675" r:id="rId5"/>
  </p:sldMasterIdLst>
  <p:notesMasterIdLst>
    <p:notesMasterId r:id="rId16"/>
  </p:notesMasterIdLst>
  <p:sldIdLst>
    <p:sldId id="609" r:id="rId6"/>
    <p:sldId id="625" r:id="rId7"/>
    <p:sldId id="615" r:id="rId8"/>
    <p:sldId id="286" r:id="rId9"/>
    <p:sldId id="611" r:id="rId10"/>
    <p:sldId id="613" r:id="rId11"/>
    <p:sldId id="614" r:id="rId12"/>
    <p:sldId id="616" r:id="rId13"/>
    <p:sldId id="617" r:id="rId14"/>
    <p:sldId id="624" r:id="rId15"/>
    <p:sldId id="411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3" name="袁 琦汭" initials="袁" lastIdx="1" clrIdx="2"/>
  <p:cmAuthor id="4" name="zhengling ling" initials="zl" lastIdx="1" clrIdx="3"/>
  <p:cmAuthor id="5" name="作者" initials="A" lastIdx="0" clrIdx="2"/>
  <p:cmAuthor id="6" name="Administrator" initials="A" lastIdx="1" clrIdx="4"/>
  <p:cmAuthor id="7" name="熊仪_aYju7RJj" initials="熊" lastIdx="0" clrIdx="0"/>
  <p:cmAuthor id="8" name="yifei" initials="y" lastIdx="1" clrIdx="7"/>
  <p:cmAuthor id="2" name="kingsoft" initials="k" lastIdx="1" clrIdx="1"/>
  <p:cmAuthor id="9" name="ADMIN" initials="A" lastIdx="1" clrIdx="8"/>
  <p:cmAuthor id="2001" name="骆倩怡_Znauj26B" initials="authorId_382814100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DAD52"/>
    <a:srgbClr val="E6DDFA"/>
    <a:srgbClr val="D8D8FD"/>
    <a:srgbClr val="7D7DF6"/>
    <a:srgbClr val="A9E9E4"/>
    <a:srgbClr val="065380"/>
    <a:srgbClr val="34B2E4"/>
    <a:srgbClr val="5AB0BE"/>
    <a:srgbClr val="057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702" y="108"/>
      </p:cViewPr>
      <p:guideLst>
        <p:guide orient="horz" pos="2183"/>
        <p:guide pos="38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76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5.xml"/><Relationship Id="rId3" Type="http://schemas.openxmlformats.org/officeDocument/2006/relationships/image" Target="../media/image1.pn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image" Target="../media/image11.png"/><Relationship Id="rId4" Type="http://schemas.openxmlformats.org/officeDocument/2006/relationships/tags" Target="../tags/tag19.xml"/><Relationship Id="rId3" Type="http://schemas.openxmlformats.org/officeDocument/2006/relationships/image" Target="../media/image10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7" Type="http://schemas.openxmlformats.org/officeDocument/2006/relationships/image" Target="../media/image3.png"/><Relationship Id="rId6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tags" Target="../tags/tag7.xml"/><Relationship Id="rId3" Type="http://schemas.openxmlformats.org/officeDocument/2006/relationships/image" Target="../media/image1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6" Type="http://schemas.openxmlformats.org/officeDocument/2006/relationships/tags" Target="../tags/tag11.xml"/><Relationship Id="rId5" Type="http://schemas.openxmlformats.org/officeDocument/2006/relationships/image" Target="../media/image2.png"/><Relationship Id="rId4" Type="http://schemas.openxmlformats.org/officeDocument/2006/relationships/tags" Target="../tags/tag10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V="1">
            <a:off x="50800" y="911225"/>
            <a:ext cx="12140565" cy="8255"/>
          </a:xfrm>
          <a:prstGeom prst="line">
            <a:avLst/>
          </a:prstGeom>
          <a:ln w="38100">
            <a:gradFill>
              <a:gsLst>
                <a:gs pos="7000">
                  <a:srgbClr val="FFFFFF"/>
                </a:gs>
                <a:gs pos="72000">
                  <a:schemeClr val="accent1">
                    <a:lumMod val="75000"/>
                  </a:schemeClr>
                </a:gs>
                <a:gs pos="39000">
                  <a:schemeClr val="accent1">
                    <a:lumMod val="60000"/>
                    <a:lumOff val="40000"/>
                  </a:schemeClr>
                </a:gs>
                <a:gs pos="59000">
                  <a:schemeClr val="accent1">
                    <a:lumMod val="75000"/>
                  </a:schemeClr>
                </a:gs>
                <a:gs pos="81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340000" scaled="0"/>
            </a:gradFill>
          </a:ln>
          <a:effectLst>
            <a:glow>
              <a:schemeClr val="accent1">
                <a:lumMod val="20000"/>
                <a:lumOff val="80000"/>
                <a:alpha val="7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765" y="91440"/>
            <a:ext cx="1245235" cy="819150"/>
          </a:xfrm>
          <a:prstGeom prst="rect">
            <a:avLst/>
          </a:prstGeom>
        </p:spPr>
      </p:pic>
      <p:pic>
        <p:nvPicPr>
          <p:cNvPr id="9" name="图片 8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184150"/>
            <a:ext cx="633095" cy="633095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84150"/>
            <a:ext cx="643255" cy="6432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2303236373537303b32303238313733313bd2bdc1c6d1d0bebf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933" y="165100"/>
            <a:ext cx="514773" cy="5147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V="1">
            <a:off x="50800" y="911225"/>
            <a:ext cx="12140565" cy="8255"/>
          </a:xfrm>
          <a:prstGeom prst="line">
            <a:avLst/>
          </a:prstGeom>
          <a:ln w="38100">
            <a:gradFill>
              <a:gsLst>
                <a:gs pos="7000">
                  <a:srgbClr val="FFFFFF"/>
                </a:gs>
                <a:gs pos="72000">
                  <a:schemeClr val="accent1">
                    <a:lumMod val="75000"/>
                  </a:schemeClr>
                </a:gs>
                <a:gs pos="39000">
                  <a:schemeClr val="accent1">
                    <a:lumMod val="60000"/>
                    <a:lumOff val="40000"/>
                  </a:schemeClr>
                </a:gs>
                <a:gs pos="59000">
                  <a:schemeClr val="accent1">
                    <a:lumMod val="75000"/>
                  </a:schemeClr>
                </a:gs>
                <a:gs pos="81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340000" scaled="0"/>
            </a:gradFill>
          </a:ln>
          <a:effectLst>
            <a:glow>
              <a:schemeClr val="accent1">
                <a:lumMod val="20000"/>
                <a:lumOff val="80000"/>
                <a:alpha val="7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765" y="91440"/>
            <a:ext cx="1245235" cy="819150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84150"/>
            <a:ext cx="643255" cy="643255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0800" y="154940"/>
            <a:ext cx="74295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996"/>
            <a:ext cx="2844800" cy="476309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996"/>
            <a:ext cx="3860800" cy="476309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996"/>
            <a:ext cx="2844800" cy="476309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2" r="22976"/>
          <a:stretch>
            <a:fillRect/>
          </a:stretch>
        </p:blipFill>
        <p:spPr>
          <a:xfrm>
            <a:off x="8716384" y="1811743"/>
            <a:ext cx="3013037" cy="32353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"/>
            <a:ext cx="720091" cy="7200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8333"/>
            <a:ext cx="720091" cy="720091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743" y="6350256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000" y="6350256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256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5"/>
          <p:cNvSpPr>
            <a:spLocks noGrp="1"/>
          </p:cNvSpPr>
          <p:nvPr>
            <p:ph type="ctrTitle" idx="2" hasCustomPrompt="1"/>
            <p:custDataLst>
              <p:tags r:id="rId7"/>
            </p:custDataLst>
          </p:nvPr>
        </p:nvSpPr>
        <p:spPr>
          <a:xfrm>
            <a:off x="813441" y="3614164"/>
            <a:ext cx="6857365" cy="58293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160" b="1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副标题 7"/>
          <p:cNvSpPr>
            <a:spLocks noGrp="1"/>
          </p:cNvSpPr>
          <p:nvPr>
            <p:ph type="subTitle" idx="3" hasCustomPrompt="1"/>
            <p:custDataLst>
              <p:tags r:id="rId8"/>
            </p:custDataLst>
          </p:nvPr>
        </p:nvSpPr>
        <p:spPr>
          <a:xfrm>
            <a:off x="813441" y="4261864"/>
            <a:ext cx="6857365" cy="1669927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8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823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501"/>
            <a:ext cx="9144000" cy="238789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483"/>
            <a:ext cx="9144000" cy="16559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9CA7-74B2-4FF0-89B2-8ED5D73452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EA7A3-72AD-4443-87F1-342098858A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67496" tIns="35097" rIns="67496" bIns="35097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67496" tIns="35097" rIns="67496" bIns="35097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lIns="68576" tIns="34289" rIns="68576" bIns="34289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lIns="68576" tIns="34289" rIns="68576" bIns="34289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lIns="68576" tIns="34289" rIns="68576" bIns="34289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2303236373537303b32303238313733313bd2bdc1c6d1d0bebf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933" y="165100"/>
            <a:ext cx="514773" cy="5147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V="1">
            <a:off x="50800" y="911225"/>
            <a:ext cx="12140565" cy="8255"/>
          </a:xfrm>
          <a:prstGeom prst="line">
            <a:avLst/>
          </a:prstGeom>
          <a:ln w="38100">
            <a:gradFill>
              <a:gsLst>
                <a:gs pos="7000">
                  <a:srgbClr val="FFFFFF"/>
                </a:gs>
                <a:gs pos="72000">
                  <a:schemeClr val="accent1">
                    <a:lumMod val="75000"/>
                  </a:schemeClr>
                </a:gs>
                <a:gs pos="39000">
                  <a:schemeClr val="accent1">
                    <a:lumMod val="60000"/>
                    <a:lumOff val="40000"/>
                  </a:schemeClr>
                </a:gs>
                <a:gs pos="59000">
                  <a:schemeClr val="accent1">
                    <a:lumMod val="75000"/>
                  </a:schemeClr>
                </a:gs>
                <a:gs pos="81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340000" scaled="0"/>
            </a:gradFill>
          </a:ln>
          <a:effectLst>
            <a:glow>
              <a:schemeClr val="accent1">
                <a:lumMod val="20000"/>
                <a:lumOff val="80000"/>
                <a:alpha val="7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765" y="91440"/>
            <a:ext cx="1245235" cy="819150"/>
          </a:xfrm>
          <a:prstGeom prst="rect">
            <a:avLst/>
          </a:prstGeom>
        </p:spPr>
      </p:pic>
      <p:pic>
        <p:nvPicPr>
          <p:cNvPr id="9" name="图片 8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184150"/>
            <a:ext cx="633095" cy="633095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84150"/>
            <a:ext cx="643255" cy="64325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671830" y="1665605"/>
            <a:ext cx="10773410" cy="4300220"/>
          </a:xfrm>
          <a:prstGeom prst="rect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0-2医院标志性大楼"/>
          <p:cNvPicPr>
            <a:picLocks noChangeAspect="1"/>
          </p:cNvPicPr>
          <p:nvPr userDrawn="1"/>
        </p:nvPicPr>
        <p:blipFill>
          <a:blip r:embed="rId8">
            <a:lum bright="30000" contrast="-30000"/>
          </a:blip>
          <a:stretch>
            <a:fillRect/>
          </a:stretch>
        </p:blipFill>
        <p:spPr>
          <a:xfrm>
            <a:off x="6042660" y="1975485"/>
            <a:ext cx="4973320" cy="373062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7780" y="0"/>
            <a:ext cx="12209780" cy="878840"/>
          </a:xfrm>
          <a:prstGeom prst="rect">
            <a:avLst/>
          </a:prstGeom>
          <a:gradFill>
            <a:gsLst>
              <a:gs pos="8000">
                <a:schemeClr val="accent1">
                  <a:lumMod val="60000"/>
                  <a:lumOff val="40000"/>
                </a:schemeClr>
              </a:gs>
              <a:gs pos="64000">
                <a:srgbClr val="0070C0"/>
              </a:gs>
              <a:gs pos="83000">
                <a:srgbClr val="0070C0"/>
              </a:gs>
              <a:gs pos="100000">
                <a:srgbClr val="0070C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print">
            <a:alphaModFix amt="24000"/>
            <a:duotone>
              <a:schemeClr val="accent5">
                <a:shade val="45000"/>
                <a:satMod val="135000"/>
              </a:schemeClr>
              <a:prstClr val="white"/>
            </a:duotone>
            <a:lum bright="-6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3"/>
          <a:stretch>
            <a:fillRect/>
          </a:stretch>
        </p:blipFill>
        <p:spPr>
          <a:xfrm>
            <a:off x="9781540" y="0"/>
            <a:ext cx="2410460" cy="899160"/>
          </a:xfrm>
          <a:prstGeom prst="rect">
            <a:avLst/>
          </a:prstGeom>
        </p:spPr>
      </p:pic>
      <p:pic>
        <p:nvPicPr>
          <p:cNvPr id="9" name="图片 8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156845"/>
            <a:ext cx="633095" cy="633095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56845"/>
            <a:ext cx="643255" cy="6432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电脑&#10;&#10;描述已自动生成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413"/>
          <a:stretch>
            <a:fillRect/>
          </a:stretch>
        </p:blipFill>
        <p:spPr>
          <a:xfrm>
            <a:off x="0" y="0"/>
            <a:ext cx="12192001" cy="6860017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46AD">
              <a:alpha val="6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7E50F-F6A3-424B-89EE-96869747F1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2.png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12.png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08149"/>
            <a:ext cx="12192000" cy="71451"/>
          </a:xfrm>
          <a:prstGeom prst="rect">
            <a:avLst/>
          </a:prstGeom>
          <a:gradFill>
            <a:gsLst>
              <a:gs pos="0">
                <a:srgbClr val="183984"/>
              </a:gs>
              <a:gs pos="100000">
                <a:srgbClr val="2199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" strike="noStrike" noProof="1"/>
          </a:p>
        </p:txBody>
      </p:sp>
      <p:pic>
        <p:nvPicPr>
          <p:cNvPr id="4099" name="图片 1" descr="纯logo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825480" y="77893"/>
            <a:ext cx="1209887" cy="6129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0" i="0" u="none" kern="1200" baseline="0">
          <a:solidFill>
            <a:srgbClr val="003399"/>
          </a:solidFill>
          <a:latin typeface="+mn-lt"/>
          <a:ea typeface="+mn-ea"/>
          <a:cs typeface="+mn-cs"/>
        </a:defRPr>
      </a:lvl1pPr>
      <a:lvl2pPr marL="743585" lvl="1" indent="-28638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83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8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10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82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08149"/>
            <a:ext cx="12192000" cy="71451"/>
          </a:xfrm>
          <a:prstGeom prst="rect">
            <a:avLst/>
          </a:prstGeom>
          <a:gradFill>
            <a:gsLst>
              <a:gs pos="0">
                <a:srgbClr val="183984"/>
              </a:gs>
              <a:gs pos="100000">
                <a:srgbClr val="2199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" strike="noStrike" noProof="1"/>
          </a:p>
        </p:txBody>
      </p:sp>
      <p:pic>
        <p:nvPicPr>
          <p:cNvPr id="4099" name="图片 1" descr="纯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25480" y="77893"/>
            <a:ext cx="1209887" cy="6129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0" i="0" u="none" kern="1200" baseline="0">
          <a:solidFill>
            <a:srgbClr val="003399"/>
          </a:solidFill>
          <a:latin typeface="+mn-lt"/>
          <a:ea typeface="+mn-ea"/>
          <a:cs typeface="+mn-cs"/>
        </a:defRPr>
      </a:lvl1pPr>
      <a:lvl2pPr marL="743585" lvl="1" indent="-28638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83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8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10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82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5" Type="http://schemas.openxmlformats.org/officeDocument/2006/relationships/notesSlide" Target="../notesSlides/notesSlide1.xml"/><Relationship Id="rId34" Type="http://schemas.openxmlformats.org/officeDocument/2006/relationships/slideLayout" Target="../slideLayouts/slideLayout1.xml"/><Relationship Id="rId33" Type="http://schemas.openxmlformats.org/officeDocument/2006/relationships/tags" Target="../tags/tag74.xml"/><Relationship Id="rId32" Type="http://schemas.openxmlformats.org/officeDocument/2006/relationships/tags" Target="../tags/tag73.xml"/><Relationship Id="rId31" Type="http://schemas.openxmlformats.org/officeDocument/2006/relationships/tags" Target="../tags/tag72.xml"/><Relationship Id="rId30" Type="http://schemas.openxmlformats.org/officeDocument/2006/relationships/tags" Target="../tags/tag71.xml"/><Relationship Id="rId3" Type="http://schemas.openxmlformats.org/officeDocument/2006/relationships/tags" Target="../tags/tag44.xml"/><Relationship Id="rId29" Type="http://schemas.openxmlformats.org/officeDocument/2006/relationships/tags" Target="../tags/tag70.xml"/><Relationship Id="rId28" Type="http://schemas.openxmlformats.org/officeDocument/2006/relationships/tags" Target="../tags/tag69.xml"/><Relationship Id="rId27" Type="http://schemas.openxmlformats.org/officeDocument/2006/relationships/tags" Target="../tags/tag68.xml"/><Relationship Id="rId26" Type="http://schemas.openxmlformats.org/officeDocument/2006/relationships/tags" Target="../tags/tag67.xml"/><Relationship Id="rId25" Type="http://schemas.openxmlformats.org/officeDocument/2006/relationships/tags" Target="../tags/tag66.xml"/><Relationship Id="rId24" Type="http://schemas.openxmlformats.org/officeDocument/2006/relationships/tags" Target="../tags/tag65.xml"/><Relationship Id="rId23" Type="http://schemas.openxmlformats.org/officeDocument/2006/relationships/tags" Target="../tags/tag64.xml"/><Relationship Id="rId22" Type="http://schemas.openxmlformats.org/officeDocument/2006/relationships/tags" Target="../tags/tag63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tags" Target="../tags/tag43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tags" Target="../tags/tag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8853" y="2404500"/>
            <a:ext cx="8782050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科研伦理递交材料清单及说明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06270" y="2212975"/>
            <a:ext cx="8671560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1906270" y="4719683"/>
            <a:ext cx="8671560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139825" y="1694815"/>
            <a:ext cx="7273925" cy="4053205"/>
            <a:chOff x="2669" y="3031"/>
            <a:chExt cx="11455" cy="6383"/>
          </a:xfrm>
        </p:grpSpPr>
        <p:grpSp>
          <p:nvGrpSpPr>
            <p:cNvPr id="11" name="组合 10"/>
            <p:cNvGrpSpPr/>
            <p:nvPr>
              <p:custDataLst>
                <p:tags r:id="rId2"/>
              </p:custDataLst>
            </p:nvPr>
          </p:nvGrpSpPr>
          <p:grpSpPr>
            <a:xfrm>
              <a:off x="2669" y="3308"/>
              <a:ext cx="5188" cy="5164"/>
              <a:chOff x="2573" y="3794"/>
              <a:chExt cx="5188" cy="5164"/>
            </a:xfrm>
          </p:grpSpPr>
          <p:sp>
            <p:nvSpPr>
              <p:cNvPr id="35" name="椭圆 34"/>
              <p:cNvSpPr/>
              <p:nvPr>
                <p:custDataLst>
                  <p:tags r:id="rId3"/>
                </p:custDataLst>
              </p:nvPr>
            </p:nvSpPr>
            <p:spPr>
              <a:xfrm>
                <a:off x="2573" y="3794"/>
                <a:ext cx="5164" cy="516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51000">
                      <a:schemeClr val="accent1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zh-CN" altLang="en-US" sz="1600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37" name="椭圆 36"/>
              <p:cNvSpPr/>
              <p:nvPr>
                <p:custDataLst>
                  <p:tags r:id="rId4"/>
                </p:custDataLst>
              </p:nvPr>
            </p:nvSpPr>
            <p:spPr>
              <a:xfrm>
                <a:off x="6459" y="8514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38" name="椭圆 37"/>
              <p:cNvSpPr/>
              <p:nvPr>
                <p:custDataLst>
                  <p:tags r:id="rId5"/>
                </p:custDataLst>
              </p:nvPr>
            </p:nvSpPr>
            <p:spPr>
              <a:xfrm>
                <a:off x="6459" y="4125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39" name="椭圆 38"/>
              <p:cNvSpPr/>
              <p:nvPr>
                <p:custDataLst>
                  <p:tags r:id="rId6"/>
                </p:custDataLst>
              </p:nvPr>
            </p:nvSpPr>
            <p:spPr>
              <a:xfrm>
                <a:off x="2808" y="4029"/>
                <a:ext cx="4694" cy="4694"/>
              </a:xfrm>
              <a:prstGeom prst="ellipse">
                <a:avLst/>
              </a:prstGeom>
              <a:gradFill flip="none">
                <a:gsLst>
                  <a:gs pos="0">
                    <a:schemeClr val="accent1">
                      <a:lumMod val="60000"/>
                      <a:lumOff val="40000"/>
                      <a:alpha val="10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40" name="椭圆 39"/>
              <p:cNvSpPr/>
              <p:nvPr>
                <p:custDataLst>
                  <p:tags r:id="rId7"/>
                </p:custDataLst>
              </p:nvPr>
            </p:nvSpPr>
            <p:spPr>
              <a:xfrm>
                <a:off x="3034" y="4255"/>
                <a:ext cx="4241" cy="4241"/>
              </a:xfrm>
              <a:prstGeom prst="ellipse">
                <a:avLst/>
              </a:prstGeom>
              <a:gradFill flip="none">
                <a:gsLst>
                  <a:gs pos="0">
                    <a:schemeClr val="accent1">
                      <a:lumMod val="60000"/>
                      <a:lumOff val="40000"/>
                      <a:alpha val="15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41" name="椭圆 40"/>
              <p:cNvSpPr/>
              <p:nvPr>
                <p:custDataLst>
                  <p:tags r:id="rId8"/>
                </p:custDataLst>
              </p:nvPr>
            </p:nvSpPr>
            <p:spPr>
              <a:xfrm>
                <a:off x="3291" y="4512"/>
                <a:ext cx="3728" cy="3728"/>
              </a:xfrm>
              <a:prstGeom prst="ellipse">
                <a:avLst/>
              </a:prstGeom>
              <a:gradFill flip="none">
                <a:gsLst>
                  <a:gs pos="0">
                    <a:schemeClr val="accent1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43" name="椭圆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7609" y="6863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44" name="椭圆 43"/>
              <p:cNvSpPr/>
              <p:nvPr>
                <p:custDataLst>
                  <p:tags r:id="rId10"/>
                </p:custDataLst>
              </p:nvPr>
            </p:nvSpPr>
            <p:spPr>
              <a:xfrm>
                <a:off x="7198" y="4833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45" name="椭圆 44"/>
              <p:cNvSpPr/>
              <p:nvPr>
                <p:custDataLst>
                  <p:tags r:id="rId11"/>
                </p:custDataLst>
              </p:nvPr>
            </p:nvSpPr>
            <p:spPr>
              <a:xfrm>
                <a:off x="7633" y="5848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58" name="椭圆 57"/>
              <p:cNvSpPr/>
              <p:nvPr>
                <p:custDataLst>
                  <p:tags r:id="rId12"/>
                </p:custDataLst>
              </p:nvPr>
            </p:nvSpPr>
            <p:spPr>
              <a:xfrm>
                <a:off x="7195" y="7811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61" name="椭圆 60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42" y="4763"/>
                <a:ext cx="3225" cy="3225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  <a:alpha val="17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62" name="椭圆 61"/>
              <p:cNvSpPr/>
              <p:nvPr>
                <p:custDataLst>
                  <p:tags r:id="rId14"/>
                </p:custDataLst>
              </p:nvPr>
            </p:nvSpPr>
            <p:spPr>
              <a:xfrm>
                <a:off x="3542" y="4763"/>
                <a:ext cx="3225" cy="3225"/>
              </a:xfrm>
              <a:prstGeom prst="ellipse">
                <a:avLst/>
              </a:prstGeom>
              <a:gradFill>
                <a:gsLst>
                  <a:gs pos="74000">
                    <a:schemeClr val="accent1"/>
                  </a:gs>
                  <a:gs pos="0">
                    <a:schemeClr val="accent1">
                      <a:alpha val="19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63" name="文本框 62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3729" y="5866"/>
                <a:ext cx="2853" cy="68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lt1"/>
                    </a:solidFill>
                    <a:latin typeface="+mn-ea"/>
                    <a:cs typeface="微软雅黑" panose="020B0503020204020204" charset="-122"/>
                  </a:rPr>
                  <a:t>送审</a:t>
                </a:r>
                <a:r>
                  <a:rPr lang="zh-CN" altLang="en-US" sz="2400" b="1" dirty="0">
                    <a:solidFill>
                      <a:schemeClr val="lt1"/>
                    </a:solidFill>
                    <a:latin typeface="+mn-ea"/>
                    <a:cs typeface="微软雅黑" panose="020B0503020204020204" charset="-122"/>
                  </a:rPr>
                  <a:t>类别</a:t>
                </a:r>
                <a:endParaRPr lang="zh-CN" altLang="en-US" sz="2400" b="1" dirty="0">
                  <a:solidFill>
                    <a:schemeClr val="lt1"/>
                  </a:solidFill>
                  <a:latin typeface="+mn-ea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15" name="组合 14"/>
            <p:cNvGrpSpPr/>
            <p:nvPr>
              <p:custDataLst>
                <p:tags r:id="rId16"/>
              </p:custDataLst>
            </p:nvPr>
          </p:nvGrpSpPr>
          <p:grpSpPr>
            <a:xfrm>
              <a:off x="8471" y="3031"/>
              <a:ext cx="5653" cy="6383"/>
              <a:chOff x="8361" y="3301"/>
              <a:chExt cx="5653" cy="6383"/>
            </a:xfrm>
          </p:grpSpPr>
          <p:sp>
            <p:nvSpPr>
              <p:cNvPr id="21" name="圆角矩形 20"/>
              <p:cNvSpPr/>
              <p:nvPr>
                <p:custDataLst>
                  <p:tags r:id="rId17"/>
                </p:custDataLst>
              </p:nvPr>
            </p:nvSpPr>
            <p:spPr>
              <a:xfrm>
                <a:off x="8361" y="3301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5" name="圆角矩形 24"/>
              <p:cNvSpPr/>
              <p:nvPr>
                <p:custDataLst>
                  <p:tags r:id="rId18"/>
                </p:custDataLst>
              </p:nvPr>
            </p:nvSpPr>
            <p:spPr>
              <a:xfrm>
                <a:off x="8361" y="6581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6" name="圆角矩形 25"/>
              <p:cNvSpPr/>
              <p:nvPr>
                <p:custDataLst>
                  <p:tags r:id="rId19"/>
                </p:custDataLst>
              </p:nvPr>
            </p:nvSpPr>
            <p:spPr>
              <a:xfrm>
                <a:off x="8361" y="7675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7" name="圆角矩形 26"/>
              <p:cNvSpPr/>
              <p:nvPr>
                <p:custDataLst>
                  <p:tags r:id="rId20"/>
                </p:custDataLst>
              </p:nvPr>
            </p:nvSpPr>
            <p:spPr>
              <a:xfrm>
                <a:off x="8361" y="8769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30" name="圆角矩形 29"/>
              <p:cNvSpPr/>
              <p:nvPr>
                <p:custDataLst>
                  <p:tags r:id="rId21"/>
                </p:custDataLst>
              </p:nvPr>
            </p:nvSpPr>
            <p:spPr>
              <a:xfrm>
                <a:off x="8361" y="4394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31" name="圆角矩形 30"/>
              <p:cNvSpPr/>
              <p:nvPr>
                <p:custDataLst>
                  <p:tags r:id="rId22"/>
                </p:custDataLst>
              </p:nvPr>
            </p:nvSpPr>
            <p:spPr>
              <a:xfrm>
                <a:off x="8361" y="5487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1" name="右箭头 50"/>
              <p:cNvSpPr/>
              <p:nvPr>
                <p:custDataLst>
                  <p:tags r:id="rId23"/>
                </p:custDataLst>
              </p:nvPr>
            </p:nvSpPr>
            <p:spPr>
              <a:xfrm>
                <a:off x="8662" y="4509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2" name="1"/>
              <p:cNvSpPr txBox="1"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9592" y="4521"/>
                <a:ext cx="4422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研究进展报告/年度报告</a:t>
                </a:r>
                <a:endPara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右箭头 52"/>
              <p:cNvSpPr/>
              <p:nvPr>
                <p:custDataLst>
                  <p:tags r:id="rId25"/>
                </p:custDataLst>
              </p:nvPr>
            </p:nvSpPr>
            <p:spPr>
              <a:xfrm>
                <a:off x="8662" y="5603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4" name="1"/>
              <p:cNvSpPr txBox="1"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9592" y="5615"/>
                <a:ext cx="4422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严重不良事件报告/</a:t>
                </a:r>
                <a:r>
                  <a:rPr lang="zh-CN" altLang="en-US" sz="14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安全性报告</a:t>
                </a:r>
                <a:endParaRPr lang="zh-CN" altLang="en-US" sz="14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右箭头 54"/>
              <p:cNvSpPr/>
              <p:nvPr>
                <p:custDataLst>
                  <p:tags r:id="rId27"/>
                </p:custDataLst>
              </p:nvPr>
            </p:nvSpPr>
            <p:spPr>
              <a:xfrm>
                <a:off x="8662" y="6697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7" name="1"/>
              <p:cNvSpPr txBox="1"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9592" y="6709"/>
                <a:ext cx="4421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违背方案报告/</a:t>
                </a:r>
                <a:r>
                  <a:rPr lang="zh-CN" altLang="en-US" sz="14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偏离方案报告</a:t>
                </a:r>
                <a:endParaRPr lang="zh-CN" altLang="en-US" sz="14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右箭头 58"/>
              <p:cNvSpPr/>
              <p:nvPr>
                <p:custDataLst>
                  <p:tags r:id="rId29"/>
                </p:custDataLst>
              </p:nvPr>
            </p:nvSpPr>
            <p:spPr>
              <a:xfrm>
                <a:off x="8662" y="7791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60" name="1"/>
              <p:cNvSpPr txBox="1"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9592" y="7803"/>
                <a:ext cx="4421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终止或暂停研究报告</a:t>
                </a:r>
                <a:endPara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右箭头 9"/>
              <p:cNvSpPr/>
              <p:nvPr>
                <p:custDataLst>
                  <p:tags r:id="rId31"/>
                </p:custDataLst>
              </p:nvPr>
            </p:nvSpPr>
            <p:spPr>
              <a:xfrm>
                <a:off x="8698" y="8739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" name="1"/>
              <p:cNvSpPr txBox="1"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9592" y="8708"/>
                <a:ext cx="4421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>
                    <a:sym typeface="+mn-ea"/>
                  </a:rPr>
                  <a:t>结题报告</a:t>
                </a:r>
                <a:endPara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622425" y="158750"/>
            <a:ext cx="6096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dirty="0">
                <a:sym typeface="+mn-ea"/>
              </a:rPr>
              <a:t>其他跟踪审查要求</a:t>
            </a:r>
            <a:endParaRPr lang="zh-CN" altLang="en-US" sz="3200" dirty="0"/>
          </a:p>
          <a:p>
            <a:pPr algn="l"/>
            <a:endParaRPr lang="zh-CN" altLang="en-US" sz="3200" spc="300"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4405" y="2211070"/>
            <a:ext cx="32131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、下载需要的模板、填写、</a:t>
            </a:r>
            <a:r>
              <a:rPr lang="zh-CN" altLang="en-US"/>
              <a:t>递交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、伦理批件</a:t>
            </a:r>
            <a:r>
              <a:rPr lang="zh-CN" altLang="en-US"/>
              <a:t>复印件</a:t>
            </a:r>
            <a:endParaRPr lang="zh-CN" altLang="en-US"/>
          </a:p>
        </p:txBody>
      </p:sp>
    </p:spTree>
    <p:custDataLst>
      <p:tags r:id="rId3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/>
          <p:nvPr/>
        </p:nvSpPr>
        <p:spPr>
          <a:xfrm>
            <a:off x="-262943" y="87580"/>
            <a:ext cx="1190633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735" b="1" kern="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伦理材料审查流程</a:t>
            </a:r>
            <a:endParaRPr lang="zh-CN" altLang="en-US" sz="3735" b="1" kern="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268954" y="1238727"/>
            <a:ext cx="1881772" cy="2642628"/>
            <a:chOff x="7329865" y="1118927"/>
            <a:chExt cx="1539222" cy="2407449"/>
          </a:xfrm>
        </p:grpSpPr>
        <p:sp>
          <p:nvSpPr>
            <p:cNvPr id="3" name="文本框 2"/>
            <p:cNvSpPr txBox="1"/>
            <p:nvPr/>
          </p:nvSpPr>
          <p:spPr>
            <a:xfrm>
              <a:off x="7380195" y="1157113"/>
              <a:ext cx="1488892" cy="23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0000"/>
                  </a:solidFill>
                </a:rPr>
                <a:t>快速审查</a:t>
              </a:r>
              <a:r>
                <a:rPr lang="zh-CN" altLang="en-US" sz="1400" dirty="0"/>
                <a:t>：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1</a:t>
              </a:r>
              <a:r>
                <a:rPr lang="zh-CN" altLang="en-US" sz="1400" dirty="0"/>
                <a:t>、观察性研究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2</a:t>
              </a:r>
              <a:r>
                <a:rPr lang="zh-CN" altLang="en-US" sz="1400" dirty="0"/>
                <a:t>、低风险研究项目、</a:t>
              </a:r>
              <a:r>
                <a:rPr lang="en-US" altLang="zh-CN" sz="1400" dirty="0"/>
                <a:t>3</a:t>
              </a:r>
              <a:r>
                <a:rPr lang="zh-CN" altLang="en-US" sz="1400" dirty="0"/>
                <a:t>、我院参加的组长单位已批准的多中心临床试验、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4</a:t>
              </a:r>
              <a:r>
                <a:rPr lang="zh-CN" altLang="en-US" sz="1400" dirty="0"/>
                <a:t>、动物研究。</a:t>
              </a:r>
              <a:endParaRPr lang="en-US" altLang="zh-CN" sz="1400" dirty="0"/>
            </a:p>
            <a:p>
              <a:endParaRPr lang="zh-CN" altLang="en-US" sz="1600" dirty="0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7329865" y="1118927"/>
              <a:ext cx="1539222" cy="2375021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284232" y="4658670"/>
            <a:ext cx="1881772" cy="1509772"/>
            <a:chOff x="7300466" y="633004"/>
            <a:chExt cx="1539222" cy="2275929"/>
          </a:xfrm>
        </p:grpSpPr>
        <p:sp>
          <p:nvSpPr>
            <p:cNvPr id="7" name="文本框 6"/>
            <p:cNvSpPr txBox="1"/>
            <p:nvPr/>
          </p:nvSpPr>
          <p:spPr>
            <a:xfrm>
              <a:off x="7431028" y="882723"/>
              <a:ext cx="1224341" cy="202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0000"/>
                  </a:solidFill>
                </a:rPr>
                <a:t>会议审查</a:t>
              </a:r>
              <a:r>
                <a:rPr lang="zh-CN" altLang="en-US" sz="1400" dirty="0"/>
                <a:t>：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1</a:t>
              </a:r>
              <a:r>
                <a:rPr lang="zh-CN" altLang="en-US" sz="1400" dirty="0"/>
                <a:t>、干预性研究、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2</a:t>
              </a:r>
              <a:r>
                <a:rPr lang="zh-CN" altLang="en-US" sz="1400" dirty="0"/>
                <a:t>、高风险研究。</a:t>
              </a:r>
              <a:endParaRPr lang="en-US" altLang="zh-CN" sz="1400" dirty="0"/>
            </a:p>
            <a:p>
              <a:endParaRPr lang="zh-CN" altLang="en-US" sz="1600" dirty="0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7300466" y="633004"/>
              <a:ext cx="1539222" cy="1971863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8911" y="1273899"/>
            <a:ext cx="7704198" cy="5126904"/>
            <a:chOff x="1035042" y="1028833"/>
            <a:chExt cx="7649985" cy="5612792"/>
          </a:xfrm>
        </p:grpSpPr>
        <p:grpSp>
          <p:nvGrpSpPr>
            <p:cNvPr id="128" name="组合 127"/>
            <p:cNvGrpSpPr/>
            <p:nvPr/>
          </p:nvGrpSpPr>
          <p:grpSpPr>
            <a:xfrm>
              <a:off x="1035042" y="1028833"/>
              <a:ext cx="7649985" cy="5612792"/>
              <a:chOff x="2257135" y="280133"/>
              <a:chExt cx="5737489" cy="4209594"/>
            </a:xfrm>
          </p:grpSpPr>
          <p:sp>
            <p:nvSpPr>
              <p:cNvPr id="47" name="矩形: 圆角 46"/>
              <p:cNvSpPr/>
              <p:nvPr/>
            </p:nvSpPr>
            <p:spPr>
              <a:xfrm>
                <a:off x="4459994" y="665621"/>
                <a:ext cx="2033592" cy="183592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6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ctr"/>
                <a:r>
                  <a:rPr lang="zh-CN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伦理委员会秘书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受理送审文件</a:t>
                </a:r>
                <a:endParaRPr lang="zh-CN" altLang="en-US" sz="1465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  <a:p>
                <a:pPr algn="ctr"/>
                <a:r>
                  <a:rPr lang="zh-CN" altLang="en-US" sz="1600" dirty="0"/>
                  <a:t>        </a:t>
                </a:r>
                <a:endParaRPr lang="zh-CN" altLang="en-US" sz="1600" dirty="0"/>
              </a:p>
            </p:txBody>
          </p:sp>
          <p:sp>
            <p:nvSpPr>
              <p:cNvPr id="48" name="矩形: 圆角 47"/>
              <p:cNvSpPr/>
              <p:nvPr/>
            </p:nvSpPr>
            <p:spPr>
              <a:xfrm>
                <a:off x="4591092" y="280133"/>
                <a:ext cx="1823168" cy="219181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递交伦理材料至科技部</a:t>
                </a:r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en-US" sz="1465" dirty="0"/>
              </a:p>
            </p:txBody>
          </p:sp>
          <p:cxnSp>
            <p:nvCxnSpPr>
              <p:cNvPr id="49" name="直接箭头连接符 48"/>
              <p:cNvCxnSpPr/>
              <p:nvPr/>
            </p:nvCxnSpPr>
            <p:spPr>
              <a:xfrm>
                <a:off x="5477994" y="492417"/>
                <a:ext cx="0" cy="17650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箭头连接符 49"/>
              <p:cNvCxnSpPr/>
              <p:nvPr/>
            </p:nvCxnSpPr>
            <p:spPr>
              <a:xfrm flipH="1">
                <a:off x="5476790" y="886324"/>
                <a:ext cx="1" cy="273325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矩形: 圆角 50"/>
              <p:cNvSpPr/>
              <p:nvPr/>
            </p:nvSpPr>
            <p:spPr>
              <a:xfrm>
                <a:off x="5018287" y="1195804"/>
                <a:ext cx="826109" cy="188585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会议审查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52" name="矩形: 圆角 51"/>
              <p:cNvSpPr/>
              <p:nvPr/>
            </p:nvSpPr>
            <p:spPr>
              <a:xfrm>
                <a:off x="4847514" y="1558160"/>
                <a:ext cx="1279839" cy="19720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名主审委员审查</a:t>
                </a:r>
                <a:endParaRPr lang="zh-CN" altLang="en-US" sz="1465" dirty="0"/>
              </a:p>
            </p:txBody>
          </p:sp>
          <p:cxnSp>
            <p:nvCxnSpPr>
              <p:cNvPr id="53" name="直接箭头连接符 52"/>
              <p:cNvCxnSpPr/>
              <p:nvPr/>
            </p:nvCxnSpPr>
            <p:spPr>
              <a:xfrm>
                <a:off x="5487434" y="1384389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: 圆角 53"/>
              <p:cNvSpPr/>
              <p:nvPr/>
            </p:nvSpPr>
            <p:spPr>
              <a:xfrm>
                <a:off x="4940890" y="1940911"/>
                <a:ext cx="1070454" cy="18751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项目会议审查</a:t>
                </a:r>
                <a:endParaRPr lang="zh-CN" altLang="en-US" sz="1465" dirty="0"/>
              </a:p>
            </p:txBody>
          </p:sp>
          <p:cxnSp>
            <p:nvCxnSpPr>
              <p:cNvPr id="55" name="直接箭头连接符 54"/>
              <p:cNvCxnSpPr/>
              <p:nvPr/>
            </p:nvCxnSpPr>
            <p:spPr>
              <a:xfrm>
                <a:off x="5487433" y="174870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矩形: 圆角 55"/>
              <p:cNvSpPr/>
              <p:nvPr/>
            </p:nvSpPr>
            <p:spPr>
              <a:xfrm>
                <a:off x="4739399" y="2799470"/>
                <a:ext cx="1496067" cy="347339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伦理审查委员会传达审查意见</a:t>
                </a:r>
                <a:endParaRPr lang="zh-CN" altLang="en-US" sz="1465" dirty="0"/>
              </a:p>
            </p:txBody>
          </p:sp>
          <p:cxnSp>
            <p:nvCxnSpPr>
              <p:cNvPr id="57" name="直接箭头连接符 56"/>
              <p:cNvCxnSpPr/>
              <p:nvPr/>
            </p:nvCxnSpPr>
            <p:spPr>
              <a:xfrm>
                <a:off x="5487433" y="258145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箭头连接符 57"/>
              <p:cNvCxnSpPr/>
              <p:nvPr/>
            </p:nvCxnSpPr>
            <p:spPr>
              <a:xfrm>
                <a:off x="5502676" y="3146809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3050463" y="3336066"/>
                <a:ext cx="4109496" cy="9985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箭头连接符 59"/>
              <p:cNvCxnSpPr/>
              <p:nvPr/>
            </p:nvCxnSpPr>
            <p:spPr>
              <a:xfrm>
                <a:off x="5706204" y="3346051"/>
                <a:ext cx="0" cy="17229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箭头连接符 60"/>
              <p:cNvCxnSpPr/>
              <p:nvPr/>
            </p:nvCxnSpPr>
            <p:spPr>
              <a:xfrm>
                <a:off x="4355985" y="3350640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箭头连接符 61"/>
              <p:cNvCxnSpPr/>
              <p:nvPr/>
            </p:nvCxnSpPr>
            <p:spPr>
              <a:xfrm>
                <a:off x="3050463" y="3336066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箭头连接符 62"/>
              <p:cNvCxnSpPr/>
              <p:nvPr/>
            </p:nvCxnSpPr>
            <p:spPr>
              <a:xfrm>
                <a:off x="7159959" y="332419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矩形: 圆角 63"/>
              <p:cNvSpPr/>
              <p:nvPr/>
            </p:nvSpPr>
            <p:spPr>
              <a:xfrm>
                <a:off x="2774333" y="3521868"/>
                <a:ext cx="526592" cy="188586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同意</a:t>
                </a:r>
                <a:r>
                  <a:rPr lang="zh-CN" altLang="en-US" sz="1600" dirty="0"/>
                  <a:t>        </a:t>
                </a:r>
                <a:endParaRPr lang="zh-CN" altLang="en-US" sz="1600" dirty="0"/>
              </a:p>
            </p:txBody>
          </p:sp>
          <p:sp>
            <p:nvSpPr>
              <p:cNvPr id="65" name="矩形: 圆角 64"/>
              <p:cNvSpPr/>
              <p:nvPr/>
            </p:nvSpPr>
            <p:spPr>
              <a:xfrm>
                <a:off x="5431341" y="3533769"/>
                <a:ext cx="670094" cy="187625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不同意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66" name="矩形: 圆角 65"/>
              <p:cNvSpPr/>
              <p:nvPr/>
            </p:nvSpPr>
            <p:spPr>
              <a:xfrm>
                <a:off x="3645864" y="3566842"/>
                <a:ext cx="1348334" cy="30099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必要的修改后同意</a:t>
                </a:r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再审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67" name="矩形: 圆角 66"/>
              <p:cNvSpPr/>
              <p:nvPr/>
            </p:nvSpPr>
            <p:spPr>
              <a:xfrm>
                <a:off x="6489997" y="3488408"/>
                <a:ext cx="1254209" cy="381423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终止</a:t>
                </a:r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暂停已批准的项目</a:t>
                </a:r>
                <a:endParaRPr lang="zh-CN" altLang="en-US" sz="1465" dirty="0"/>
              </a:p>
            </p:txBody>
          </p:sp>
          <p:sp>
            <p:nvSpPr>
              <p:cNvPr id="68" name="右大括号 67"/>
              <p:cNvSpPr/>
              <p:nvPr/>
            </p:nvSpPr>
            <p:spPr>
              <a:xfrm rot="5400000">
                <a:off x="4956239" y="1933009"/>
                <a:ext cx="210138" cy="4446519"/>
              </a:xfrm>
              <a:prstGeom prst="rightBrac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69" name="矩形: 圆角 68"/>
              <p:cNvSpPr/>
              <p:nvPr/>
            </p:nvSpPr>
            <p:spPr>
              <a:xfrm>
                <a:off x="4686119" y="4279588"/>
                <a:ext cx="789998" cy="210139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资料归档</a:t>
                </a:r>
                <a:endParaRPr lang="zh-CN" altLang="en-US" sz="1465" dirty="0"/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4211975" y="3877581"/>
                <a:ext cx="0" cy="155368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2370682" y="4032949"/>
                <a:ext cx="1841293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矩形: 圆角 72"/>
              <p:cNvSpPr/>
              <p:nvPr/>
            </p:nvSpPr>
            <p:spPr>
              <a:xfrm>
                <a:off x="2257135" y="1228427"/>
                <a:ext cx="237302" cy="1976765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研究者根据伦理意见修改</a:t>
                </a:r>
                <a:endParaRPr lang="zh-CN" altLang="en-US" sz="1465" dirty="0"/>
              </a:p>
            </p:txBody>
          </p:sp>
          <p:cxnSp>
            <p:nvCxnSpPr>
              <p:cNvPr id="74" name="直接连接符 73"/>
              <p:cNvCxnSpPr>
                <a:stCxn id="73" idx="0"/>
              </p:cNvCxnSpPr>
              <p:nvPr/>
            </p:nvCxnSpPr>
            <p:spPr>
              <a:xfrm flipV="1">
                <a:off x="2375786" y="396284"/>
                <a:ext cx="6624" cy="832143"/>
              </a:xfrm>
              <a:prstGeom prst="line">
                <a:avLst/>
              </a:prstGeom>
              <a:ln w="63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3614601" y="1007337"/>
                <a:ext cx="3444872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箭头连接符 76"/>
              <p:cNvCxnSpPr/>
              <p:nvPr/>
            </p:nvCxnSpPr>
            <p:spPr>
              <a:xfrm>
                <a:off x="3614601" y="100733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箭头连接符 77"/>
              <p:cNvCxnSpPr/>
              <p:nvPr/>
            </p:nvCxnSpPr>
            <p:spPr>
              <a:xfrm>
                <a:off x="7059473" y="100733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矩形: 圆角 78"/>
              <p:cNvSpPr/>
              <p:nvPr/>
            </p:nvSpPr>
            <p:spPr>
              <a:xfrm>
                <a:off x="3211707" y="1196557"/>
                <a:ext cx="800870" cy="190221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快速审查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80" name="矩形: 圆角 79"/>
              <p:cNvSpPr/>
              <p:nvPr/>
            </p:nvSpPr>
            <p:spPr>
              <a:xfrm>
                <a:off x="2952802" y="1571432"/>
                <a:ext cx="1318680" cy="190221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名主审委员审查</a:t>
                </a:r>
                <a:endParaRPr lang="zh-CN" altLang="en-US" sz="1465" dirty="0"/>
              </a:p>
            </p:txBody>
          </p:sp>
          <p:cxnSp>
            <p:nvCxnSpPr>
              <p:cNvPr id="81" name="直接箭头连接符 80"/>
              <p:cNvCxnSpPr/>
              <p:nvPr/>
            </p:nvCxnSpPr>
            <p:spPr>
              <a:xfrm>
                <a:off x="3612142" y="1386778"/>
                <a:ext cx="0" cy="17650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矩形: 圆角 81"/>
              <p:cNvSpPr/>
              <p:nvPr/>
            </p:nvSpPr>
            <p:spPr>
              <a:xfrm>
                <a:off x="6930141" y="1196448"/>
                <a:ext cx="229818" cy="1223359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紧急会议审查</a:t>
                </a:r>
                <a:endParaRPr lang="zh-CN" altLang="en-US" sz="1465" dirty="0"/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 flipV="1">
                <a:off x="3596290" y="1755368"/>
                <a:ext cx="0" cy="84393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3596290" y="2589955"/>
                <a:ext cx="3463183" cy="9397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V="1">
                <a:off x="7044896" y="2415595"/>
                <a:ext cx="0" cy="185925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箭头连接符 85"/>
              <p:cNvCxnSpPr/>
              <p:nvPr/>
            </p:nvCxnSpPr>
            <p:spPr>
              <a:xfrm flipH="1">
                <a:off x="7159959" y="1440185"/>
                <a:ext cx="249219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矩形: 圆角 86"/>
              <p:cNvSpPr/>
              <p:nvPr/>
            </p:nvSpPr>
            <p:spPr>
              <a:xfrm>
                <a:off x="7431272" y="1271551"/>
                <a:ext cx="540573" cy="381423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独立顾问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cxnSp>
            <p:nvCxnSpPr>
              <p:cNvPr id="88" name="直接箭头连接符 87"/>
              <p:cNvCxnSpPr/>
              <p:nvPr/>
            </p:nvCxnSpPr>
            <p:spPr>
              <a:xfrm flipH="1">
                <a:off x="7159959" y="2127279"/>
                <a:ext cx="249219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矩形: 圆角 88"/>
              <p:cNvSpPr/>
              <p:nvPr/>
            </p:nvSpPr>
            <p:spPr>
              <a:xfrm>
                <a:off x="7454050" y="1911561"/>
                <a:ext cx="540574" cy="66494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专家委员会</a:t>
                </a:r>
                <a:endParaRPr lang="zh-CN" altLang="en-US" sz="1465" dirty="0"/>
              </a:p>
            </p:txBody>
          </p:sp>
        </p:grpSp>
        <p:cxnSp>
          <p:nvCxnSpPr>
            <p:cNvPr id="9" name="直接箭头连接符 8"/>
            <p:cNvCxnSpPr/>
            <p:nvPr/>
          </p:nvCxnSpPr>
          <p:spPr>
            <a:xfrm flipV="1">
              <a:off x="1204030" y="4963771"/>
              <a:ext cx="0" cy="105608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>
              <a:off x="1202075" y="1183701"/>
              <a:ext cx="2791051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9" name="组合 20"/>
          <p:cNvGrpSpPr/>
          <p:nvPr/>
        </p:nvGrpSpPr>
        <p:grpSpPr>
          <a:xfrm>
            <a:off x="1450975" y="304165"/>
            <a:ext cx="8745538" cy="6617763"/>
            <a:chOff x="121" y="411"/>
            <a:chExt cx="13772" cy="10419"/>
          </a:xfrm>
        </p:grpSpPr>
        <p:sp>
          <p:nvSpPr>
            <p:cNvPr id="2050" name="文本框 3"/>
            <p:cNvSpPr txBox="1"/>
            <p:nvPr/>
          </p:nvSpPr>
          <p:spPr>
            <a:xfrm>
              <a:off x="4025" y="450"/>
              <a:ext cx="6393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</a:rPr>
                <a:t>伦理审查材料递交要求及流程</a:t>
              </a:r>
              <a:endParaRPr lang="zh-CN" altLang="en-US" sz="2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025" y="411"/>
              <a:ext cx="5574" cy="706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2052" name="文本框 5"/>
            <p:cNvSpPr txBox="1"/>
            <p:nvPr/>
          </p:nvSpPr>
          <p:spPr>
            <a:xfrm>
              <a:off x="1644" y="2104"/>
              <a:ext cx="4897" cy="1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/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登录医院官网：</a:t>
              </a:r>
              <a:endParaRPr lang="en-US" altLang="zh-CN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latin typeface="微软雅黑" panose="020B0503020204020204" charset="-122"/>
                  <a:ea typeface="微软雅黑" panose="020B0503020204020204" charset="-122"/>
                </a:rPr>
                <a:t>https://www.samsph.cn/tech_download_kyll/</a:t>
              </a:r>
              <a:endParaRPr lang="en-US" altLang="zh-CN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053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87" y="1996"/>
              <a:ext cx="6740" cy="34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4" name="文本框 7"/>
            <p:cNvSpPr txBox="1"/>
            <p:nvPr/>
          </p:nvSpPr>
          <p:spPr>
            <a:xfrm>
              <a:off x="1757" y="3866"/>
              <a:ext cx="4672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查看路径：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科学研究--下载中心--临床研究--伦理审查资料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055" name="图片 8"/>
            <p:cNvPicPr>
              <a:picLocks noChangeAspect="1"/>
            </p:cNvPicPr>
            <p:nvPr/>
          </p:nvPicPr>
          <p:blipFill>
            <a:blip r:embed="rId2"/>
            <a:srcRect l="4089" t="10840"/>
            <a:stretch>
              <a:fillRect/>
            </a:stretch>
          </p:blipFill>
          <p:spPr>
            <a:xfrm>
              <a:off x="7767" y="5860"/>
              <a:ext cx="5323" cy="18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6" name="文本框 9"/>
            <p:cNvSpPr txBox="1"/>
            <p:nvPr/>
          </p:nvSpPr>
          <p:spPr>
            <a:xfrm>
              <a:off x="121" y="2283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第一步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7" name="文本框 10"/>
            <p:cNvSpPr txBox="1"/>
            <p:nvPr/>
          </p:nvSpPr>
          <p:spPr>
            <a:xfrm>
              <a:off x="169" y="4037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第二步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8" name="文本框 11"/>
            <p:cNvSpPr txBox="1"/>
            <p:nvPr/>
          </p:nvSpPr>
          <p:spPr>
            <a:xfrm>
              <a:off x="169" y="5964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第三步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9" name="文本框 12"/>
            <p:cNvSpPr txBox="1"/>
            <p:nvPr/>
          </p:nvSpPr>
          <p:spPr>
            <a:xfrm>
              <a:off x="1757" y="5626"/>
              <a:ext cx="4903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下载：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根据科研伦理递交材料清单及说明，下载模板，填写。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0" name="文本框 13"/>
            <p:cNvSpPr txBox="1"/>
            <p:nvPr/>
          </p:nvSpPr>
          <p:spPr>
            <a:xfrm>
              <a:off x="273" y="7778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第四步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1" name="文本框 14"/>
            <p:cNvSpPr txBox="1"/>
            <p:nvPr/>
          </p:nvSpPr>
          <p:spPr>
            <a:xfrm>
              <a:off x="1774" y="7438"/>
              <a:ext cx="4767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递交材料：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递交完整版的纸质材料到科研部</a:t>
              </a:r>
              <a:r>
                <a:rPr lang="en-US" altLang="zh-CN" sz="140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，待伦理委员会</a:t>
              </a:r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审查。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2" name="文本框 15"/>
            <p:cNvSpPr txBox="1"/>
            <p:nvPr/>
          </p:nvSpPr>
          <p:spPr>
            <a:xfrm>
              <a:off x="458" y="8990"/>
              <a:ext cx="13435" cy="18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注意：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、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涉及人的生命科学和医学研究的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“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自拟课题和横向课题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，请先到临床研究中心完成科学性审查，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endParaRPr lang="en-US" altLang="zh-CN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    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再递交伦理审查。</a:t>
              </a:r>
              <a:endParaRPr lang="zh-CN" altLang="en-US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2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、横向项目为企业资助或我院参与的多中心研究（不包含院企联合项目，基金会、学会、中心等社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</a:t>
              </a:r>
              <a:endParaRPr lang="en-US" altLang="zh-CN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会组织资助项目），递交伦理材料时，请附上伦理审查缴费凭证。</a:t>
              </a:r>
              <a:endParaRPr lang="zh-CN" altLang="en-US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    </a:t>
              </a:r>
              <a:endParaRPr lang="zh-CN" altLang="en-US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645" y="1990"/>
              <a:ext cx="4974" cy="1402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643" y="3776"/>
              <a:ext cx="5004" cy="1360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666" y="5542"/>
              <a:ext cx="4981" cy="1376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645" y="7328"/>
              <a:ext cx="4982" cy="1372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</p:grpSp>
      <p:cxnSp>
        <p:nvCxnSpPr>
          <p:cNvPr id="2" name="直接箭头连接符 1"/>
          <p:cNvCxnSpPr/>
          <p:nvPr/>
        </p:nvCxnSpPr>
        <p:spPr>
          <a:xfrm>
            <a:off x="6744335" y="3261360"/>
            <a:ext cx="1151890" cy="671830"/>
          </a:xfrm>
          <a:prstGeom prst="straightConnector1">
            <a:avLst/>
          </a:prstGeom>
          <a:ln w="31750" cap="rnd">
            <a:gradFill>
              <a:gsLst>
                <a:gs pos="42000">
                  <a:srgbClr val="EC5763"/>
                </a:gs>
                <a:gs pos="0">
                  <a:srgbClr val="F28F97"/>
                </a:gs>
                <a:gs pos="100000">
                  <a:srgbClr val="E51E2E"/>
                </a:gs>
              </a:gsLst>
              <a:lin ang="5400000" scaled="0"/>
            </a:gra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4731" y="1263886"/>
            <a:ext cx="9501052" cy="4707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 algn="l">
              <a:lnSpc>
                <a:spcPct val="150000"/>
              </a:lnSpc>
            </a:pPr>
            <a:r>
              <a:rPr lang="zh-CN" altLang="zh-CN" sz="16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“涉及人的生命科学和医学研究”是指以人为受试者或者使用人（统称研究参与者）的生物样本、信息数据（包括健康记录、行为等）开展的以下研究活动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：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（一）采用物理学、化学、生物学、中医药学等方法对人的生殖、生长、发育、衰老等进行研究的活动；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（二）采用物理学、化学、生物学、中医药学、心理学等方法对人的生理、心理行为、病理现象、疾病病因和发病机制，以及疾病的预防、诊断、治疗和康复等进行研究的活动；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（三）采用新技术或者新产品在人体上进行试验研究的活动；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（四）采用流行病学、社会学、心理学等方法收集、记录、使用、报告或者储存有关人的涉及生命科学和医学问题的生物样本、信息数据（包括健康记录、行为等）等科学研究资料的活动。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85852" y="189802"/>
            <a:ext cx="8247017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涉及人的</a:t>
            </a:r>
            <a:r>
              <a:rPr lang="zh-CN" altLang="zh-CN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生命科学和医学研究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伦理审查范围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243070" y="127635"/>
            <a:ext cx="5109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研究任务来源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90013" y="1742171"/>
            <a:ext cx="8550673" cy="4192270"/>
            <a:chOff x="1133258" y="1332865"/>
            <a:chExt cx="8550673" cy="4192270"/>
          </a:xfrm>
        </p:grpSpPr>
        <p:sp>
          <p:nvSpPr>
            <p:cNvPr id="33" name="文本框 32"/>
            <p:cNvSpPr txBox="1"/>
            <p:nvPr>
              <p:custDataLst>
                <p:tags r:id="rId2"/>
              </p:custDataLst>
            </p:nvPr>
          </p:nvSpPr>
          <p:spPr>
            <a:xfrm>
              <a:off x="1133258" y="1685245"/>
              <a:ext cx="2751283" cy="371898"/>
            </a:xfrm>
            <a:prstGeom prst="rect">
              <a:avLst/>
            </a:prstGeom>
            <a:noFill/>
          </p:spPr>
          <p:txBody>
            <a:bodyPr wrap="square" bIns="0" rtlCol="0"/>
            <a:lstStyle/>
            <a:p>
              <a:pPr algn="ctr"/>
              <a:r>
                <a:rPr lang="zh-CN" altLang="en-US" sz="2000" spc="300" dirty="0">
                  <a:solidFill>
                    <a:schemeClr val="accent1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纵向课题</a:t>
              </a:r>
              <a:endParaRPr lang="zh-CN" altLang="en-US" sz="2000" spc="300" dirty="0">
                <a:solidFill>
                  <a:schemeClr val="accent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3"/>
              </p:custDataLst>
            </p:nvPr>
          </p:nvSpPr>
          <p:spPr>
            <a:xfrm>
              <a:off x="4302441" y="1459919"/>
              <a:ext cx="5250861" cy="1194448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dirty="0">
                  <a:solidFill>
                    <a:schemeClr val="dk1"/>
                  </a:solidFill>
                  <a:uFillTx/>
                  <a:latin typeface="思源黑体 CN Regular" panose="020B0500000000000000" charset="-122"/>
                  <a:ea typeface="思源黑体 CN Regular" panose="020B0500000000000000" charset="-122"/>
                </a:rPr>
                <a:t>政府科技计划专项经费批准的课题，例如：国家级、省部级、厅局级课题等。</a:t>
              </a:r>
              <a:endParaRPr lang="zh-CN" altLang="en-US" sz="1600" spc="150" dirty="0">
                <a:solidFill>
                  <a:schemeClr val="dk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4"/>
              </p:custDataLst>
            </p:nvPr>
          </p:nvSpPr>
          <p:spPr>
            <a:xfrm>
              <a:off x="1298981" y="3182080"/>
              <a:ext cx="2419834" cy="371898"/>
            </a:xfrm>
            <a:prstGeom prst="rect">
              <a:avLst/>
            </a:prstGeom>
            <a:noFill/>
          </p:spPr>
          <p:txBody>
            <a:bodyPr wrap="square" bIns="0" rtlCol="0"/>
            <a:lstStyle/>
            <a:p>
              <a:pPr algn="ctr"/>
              <a:r>
                <a:rPr lang="zh-CN" altLang="en-US" sz="2000" spc="300" dirty="0">
                  <a:solidFill>
                    <a:schemeClr val="accent2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横向课题</a:t>
              </a:r>
              <a:endParaRPr lang="zh-CN" altLang="en-US" sz="2000" spc="300" dirty="0">
                <a:solidFill>
                  <a:schemeClr val="accent2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5"/>
              </p:custDataLst>
            </p:nvPr>
          </p:nvSpPr>
          <p:spPr>
            <a:xfrm>
              <a:off x="4314879" y="3058021"/>
              <a:ext cx="4772987" cy="51682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dirty="0">
                  <a:solidFill>
                    <a:schemeClr val="dk1"/>
                  </a:solidFill>
                  <a:uFillTx/>
                  <a:latin typeface="思源黑体 CN Regular" panose="020B0500000000000000" charset="-122"/>
                  <a:ea typeface="思源黑体 CN Regular" panose="020B0500000000000000" charset="-122"/>
                </a:rPr>
                <a:t>企业资助、其他院校资助、行业学会课题等非政府计划课题。</a:t>
              </a:r>
              <a:endParaRPr lang="zh-CN" altLang="en-US" sz="1600" spc="150" dirty="0">
                <a:solidFill>
                  <a:schemeClr val="dk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6"/>
              </p:custDataLst>
            </p:nvPr>
          </p:nvSpPr>
          <p:spPr>
            <a:xfrm>
              <a:off x="1196559" y="4754865"/>
              <a:ext cx="2623021" cy="371898"/>
            </a:xfrm>
            <a:prstGeom prst="rect">
              <a:avLst/>
            </a:prstGeom>
            <a:noFill/>
          </p:spPr>
          <p:txBody>
            <a:bodyPr wrap="square" bIns="0" rtlCol="0"/>
            <a:lstStyle/>
            <a:p>
              <a:pPr algn="ctr"/>
              <a:r>
                <a:rPr lang="zh-CN" altLang="en-US" sz="2000" spc="300" dirty="0">
                  <a:solidFill>
                    <a:schemeClr val="accent3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自拟课题</a:t>
              </a:r>
              <a:endParaRPr lang="zh-CN" altLang="en-US" sz="2000" spc="300" dirty="0">
                <a:solidFill>
                  <a:schemeClr val="accent3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46" name="文本框 45"/>
            <p:cNvSpPr txBox="1"/>
            <p:nvPr>
              <p:custDataLst>
                <p:tags r:id="rId7"/>
              </p:custDataLst>
            </p:nvPr>
          </p:nvSpPr>
          <p:spPr>
            <a:xfrm>
              <a:off x="4243070" y="4643131"/>
              <a:ext cx="5253129" cy="88200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dirty="0">
                  <a:solidFill>
                    <a:schemeClr val="dk1"/>
                  </a:solidFill>
                  <a:uFillTx/>
                  <a:latin typeface="思源黑体 CN Regular" panose="020B0500000000000000" charset="-122"/>
                  <a:ea typeface="思源黑体 CN Regular" panose="020B0500000000000000" charset="-122"/>
                </a:rPr>
                <a:t>研究者自己发起的研究，例如：没有任何课题支撑的自发研究、院基金课题、学位课题等。</a:t>
              </a:r>
              <a:endParaRPr lang="zh-CN" altLang="en-US" sz="1600" spc="150" dirty="0">
                <a:solidFill>
                  <a:schemeClr val="dk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8"/>
              </p:custDataLst>
            </p:nvPr>
          </p:nvSpPr>
          <p:spPr>
            <a:xfrm>
              <a:off x="2867660" y="1332865"/>
              <a:ext cx="2869565" cy="415290"/>
            </a:xfrm>
            <a:prstGeom prst="rect">
              <a:avLst/>
            </a:prstGeom>
            <a:noFill/>
          </p:spPr>
          <p:txBody>
            <a:bodyPr wrap="square" bIns="0" rtlCol="0">
              <a:noAutofit/>
            </a:bodyPr>
            <a:lstStyle/>
            <a:p>
              <a:pPr algn="ctr"/>
              <a:endParaRPr lang="zh-CN" altLang="en-US" sz="3200" spc="300" dirty="0">
                <a:solidFill>
                  <a:schemeClr val="dk2">
                    <a:lumMod val="2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3718816" y="1332865"/>
              <a:ext cx="5965115" cy="1000708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/>
            <p:cNvSpPr/>
            <p:nvPr/>
          </p:nvSpPr>
          <p:spPr>
            <a:xfrm>
              <a:off x="3718815" y="2905650"/>
              <a:ext cx="5965115" cy="1000708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3718815" y="4508454"/>
              <a:ext cx="5965115" cy="1000708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9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3474" y="953928"/>
            <a:ext cx="11382103" cy="5908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单中心研究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</a:rPr>
              <a:t>或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</a:rPr>
              <a:t>本院是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组长单位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多中心研究（递交材料请双面打印）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02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研究方案（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根据研究内容选择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02-1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或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02-2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模板下载填写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+</a:t>
            </a: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</a:rPr>
              <a:t>纵向课题立项证明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03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知情同意书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/ 04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免知情同意申请 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根据研究内容选择合适的知情模板，下载填写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注：</a:t>
            </a:r>
            <a:r>
              <a:rPr lang="en-US" altLang="zh-CN" sz="1100" spc="150" dirty="0">
                <a:solidFill>
                  <a:srgbClr val="FF0000"/>
                </a:solidFill>
                <a:latin typeface="+mj-ea"/>
                <a:ea typeface="+mj-ea"/>
              </a:rPr>
              <a:t>0-8</a:t>
            </a: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岁的未成年人参与研究，监护人签署知情同意书；</a:t>
            </a:r>
            <a:r>
              <a:rPr lang="en-US" altLang="zh-CN" sz="1100" spc="150" dirty="0">
                <a:solidFill>
                  <a:srgbClr val="FF0000"/>
                </a:solidFill>
                <a:latin typeface="+mj-ea"/>
                <a:ea typeface="+mj-ea"/>
              </a:rPr>
              <a:t>8-18</a:t>
            </a: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（包含</a:t>
            </a:r>
            <a:r>
              <a:rPr lang="en-US" altLang="zh-CN" sz="1100" spc="150" dirty="0">
                <a:solidFill>
                  <a:srgbClr val="FF0000"/>
                </a:solidFill>
                <a:latin typeface="+mj-ea"/>
                <a:ea typeface="+mj-ea"/>
              </a:rPr>
              <a:t>8</a:t>
            </a: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岁）的未成年人参与研究，必须满足未成年人及监护人同时同意，并签署知情同意书，方可入组。未成年人知情同意书模板请自行网上搜索。</a:t>
            </a:r>
            <a:endParaRPr lang="zh-CN" altLang="zh-CN" sz="11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0" lv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</a:rPr>
              <a:t>本院作分中心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的多</a:t>
            </a:r>
            <a:r>
              <a:rPr lang="zh-CN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en-US" sz="1600" b="1" u="sng" spc="15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组长单位伦理批件中审查通过的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最新版本的所有文件，例如研究方案、知情同意书（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只修改研究单位名称、研究者、电话等基本信息，其他内容不变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）、病例报告表等等。</a:t>
            </a:r>
            <a:endParaRPr lang="zh-CN" altLang="en-US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递交纸质伦理材料至科研部</a:t>
            </a:r>
            <a:r>
              <a:rPr lang="en-US" altLang="zh-CN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（职工食堂</a:t>
            </a:r>
            <a:r>
              <a:rPr lang="en-US" altLang="zh-CN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楼），联系电话</a:t>
            </a:r>
            <a:r>
              <a:rPr lang="en-US" altLang="zh-CN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028-87393449</a:t>
            </a: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1400" dirty="0">
              <a:highlight>
                <a:srgbClr val="FFFF00"/>
              </a:highlight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554140" y="127636"/>
            <a:ext cx="5109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纵向课题递交材料清单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66948" y="1267437"/>
            <a:ext cx="8856617" cy="6185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单中心研究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或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 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本院是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组长单位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多中心研究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伦理审查申请表（请下载模板填写）</a:t>
            </a:r>
            <a:endParaRPr lang="en-US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02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研究方案（请下载模板填</a:t>
            </a:r>
            <a:r>
              <a:rPr lang="zh-CN" altLang="zh-CN" sz="1200" spc="150" dirty="0">
                <a:latin typeface="+mj-ea"/>
                <a:ea typeface="+mj-ea"/>
              </a:rPr>
              <a:t>写</a:t>
            </a:r>
            <a:r>
              <a:rPr lang="zh-CN" altLang="en-US" sz="1200" spc="150" dirty="0">
                <a:latin typeface="+mj-ea"/>
                <a:ea typeface="+mj-ea"/>
              </a:rPr>
              <a:t>）</a:t>
            </a:r>
            <a:endParaRPr lang="zh-CN" altLang="zh-CN" sz="1200" spc="150" dirty="0"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03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知情同意书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（请下载模板填写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主要研究者简历（请下载模板填写）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科学性审查意见（签字版）（请联系临床研究中心闫老师办理）（没有这个文件伦理材料无法受理！）</a:t>
            </a:r>
            <a:endParaRPr lang="zh-CN" altLang="zh-CN" sz="12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其他文件：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1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、涉及公司的项目请递交公司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资质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证明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2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、涉及器械、药物等的项目，请递交器械相关的检测资质证明、药物说明书等。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3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、其他需提供给受试者的材料（如受试者须知、受试者日记、招募广告等）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(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如有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)</a:t>
            </a:r>
            <a:r>
              <a:rPr lang="zh-CN" altLang="zh-CN" sz="12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本院作分中心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的多</a:t>
            </a:r>
            <a:r>
              <a:rPr lang="zh-CN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伦理审查申请表（请下载模板填写）</a:t>
            </a:r>
            <a:endParaRPr lang="en-US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主要研究者简历（请下载模板填写）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en-US" sz="1200" b="1" u="sng" spc="15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1200" b="1" u="sng" spc="15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组长单位伦理批件中审查通过的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最新版本的所有文件，例如研究方案、知情同意书（</a:t>
            </a:r>
            <a:r>
              <a:rPr lang="zh-CN" altLang="en-US" sz="1200" spc="150" dirty="0">
                <a:solidFill>
                  <a:srgbClr val="FF0000"/>
                </a:solidFill>
                <a:latin typeface="+mj-ea"/>
                <a:ea typeface="+mj-ea"/>
              </a:rPr>
              <a:t>只修改研究单位名称、研究者、电话等基本信息，其他内容不变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）、病例报告表等等。</a:t>
            </a:r>
            <a:endParaRPr lang="zh-CN" altLang="en-US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</a:t>
            </a: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科学性审查意见（签字版）（请联系临床研究中心闫老师办理）（没有这个文件伦理材料无法受理！）</a:t>
            </a: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）</a:t>
            </a:r>
            <a:endParaRPr lang="en-US" altLang="zh-CN" sz="12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200" dirty="0">
              <a:highlight>
                <a:srgbClr val="FFFF00"/>
              </a:highlight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780540" y="263525"/>
            <a:ext cx="9800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横向课题递交材料清单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zh-CN" altLang="en-US" sz="2800" b="1" dirty="0">
                <a:solidFill>
                  <a:schemeClr val="accent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sym typeface="+mn-ea"/>
              </a:rPr>
              <a:t>伦理审查缴费通知单请在网页下载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93075" y="953928"/>
            <a:ext cx="8856617" cy="6554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单中心研究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或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 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本院是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组长单位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多中心研究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02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研究方案（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根据研究内容选择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02-1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或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02-2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模板下载填写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03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知情同意书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/ 04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免知情同意申请 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根据研究内容选择合适的知情模板，下载填写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</a:t>
            </a: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科学性审查意见（签字版）（请联系临床研究中心闫老师办理）（没有这个文件伦理材料无法受理！）</a:t>
            </a:r>
            <a:endParaRPr lang="en-US" altLang="zh-CN" sz="20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本院作分中心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的多</a:t>
            </a:r>
            <a:r>
              <a:rPr lang="zh-CN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en-US" sz="1600" b="1" u="sng" spc="15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组长单位伦理批件中审查通过的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最新版本的所有文件，例如研究方案、知情同意书（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只修改研究单位名称、研究者、电话等基本信息，其他内容不变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）、病例报告表等等。</a:t>
            </a:r>
            <a:endParaRPr lang="zh-CN" altLang="en-US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</a:t>
            </a: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科学性审查意见（签字版）（请联系临床研究中心闫老师办理）（没有这个文件伦理材料无法受理！）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600" dirty="0">
              <a:highlight>
                <a:srgbClr val="FFFF00"/>
              </a:highlight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554140" y="127636"/>
            <a:ext cx="5109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自拟课题递交材料清单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29989" y="266004"/>
            <a:ext cx="6738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涉及动物的伦理审查递交材料清单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1437913" y="1726811"/>
            <a:ext cx="8257902" cy="2353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14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伦理审查申请表（请下载模板填写）</a:t>
            </a:r>
            <a:endParaRPr lang="en-US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13 </a:t>
            </a:r>
            <a:r>
              <a:rPr lang="zh-CN" altLang="en-US" sz="1400" spc="150" dirty="0">
                <a:solidFill>
                  <a:schemeClr val="dk1"/>
                </a:solidFill>
                <a:latin typeface="+mj-ea"/>
                <a:ea typeface="+mj-ea"/>
              </a:rPr>
              <a:t>动物伦理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研究方案</a:t>
            </a:r>
            <a:r>
              <a:rPr lang="zh-CN" altLang="en-US" sz="1400" spc="150" dirty="0">
                <a:solidFill>
                  <a:schemeClr val="dk1"/>
                </a:solidFill>
                <a:latin typeface="+mj-ea"/>
                <a:ea typeface="+mj-ea"/>
              </a:rPr>
              <a:t>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en-US" sz="14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主要研究者简历（请下载模板填写）</a:t>
            </a:r>
            <a:endParaRPr lang="zh-CN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en-US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en-US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86446" y="242054"/>
            <a:ext cx="65640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/>
              <a:t>复审、修正案等审查递交材料清单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1417320" y="1448276"/>
            <a:ext cx="8884920" cy="5492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复审申请（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初始审查未通过，委员提出修改意见，请研究者递交复审申请</a:t>
            </a: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）（递交材料请双面打印）</a:t>
            </a:r>
            <a:endParaRPr lang="en-US" altLang="zh-CN" sz="16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06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复审申请函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伦理初审意见复印件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其他：根据伦理会委员意见修改的文件，例如修正的研究方案、修正的知情同意书等。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、请务必递交有修订痕迹的版本。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、版本号、版本日期，需要变更。</a:t>
            </a:r>
            <a:endParaRPr lang="en-US" altLang="zh-CN" sz="14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        </a:t>
            </a:r>
            <a:endParaRPr lang="en-US" altLang="zh-CN" sz="14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修正案审查申请（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伦理批件已经拿到，研究过程中方案、知情同意书等文件需要修订，请研究者递交修正案审查申请</a:t>
            </a: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）（递交材料请双面打印）</a:t>
            </a:r>
            <a:endParaRPr lang="en-US" altLang="zh-CN" sz="16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07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修正案审查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伦理审查通过的最新的伦理批件复印件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en-US" sz="1600" spc="150" dirty="0">
                <a:latin typeface="+mj-ea"/>
                <a:ea typeface="+mj-ea"/>
              </a:rPr>
              <a:t>递交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本次拟修改的文件。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注意：请务必递交有修订痕迹的版本。</a:t>
            </a:r>
            <a:endParaRPr lang="en-US" altLang="zh-CN" sz="14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6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4533_2*i*1"/>
  <p:tag name="KSO_WM_TEMPLATE_CATEGORY" val="chip"/>
  <p:tag name="KSO_WM_TEMPLATE_INDEX" val="20204533"/>
  <p:tag name="KSO_WM_UNIT_LAYERLEVEL" val="1"/>
  <p:tag name="KSO_WM_TAG_VERSION" val="1.0"/>
  <p:tag name="KSO_WM_BEAUTIFY_FLAG" val="#wm#"/>
  <p:tag name="KSO_WM_CHIP_GROUPID" val="5f72ebb8e9a9ac260a3f6cd0"/>
  <p:tag name="KSO_WM_CHIP_XID" val="5f72ebb8e9a9ac260a3f6cd2"/>
  <p:tag name="KSO_WM_UNIT_DEC_AREA_ID" val="f5a68a38c6e84384adfb186d65268cb8"/>
  <p:tag name="KSO_WM_UNIT_DECORATE_INFO" val=""/>
  <p:tag name="KSO_WM_UNIT_SM_LIMIT_TYPE" val=""/>
  <p:tag name="KSO_WM_CHIP_FILLAREA_FILL_RULE" val="{&quot;fill_align&quot;:&quot;lm&quot;,&quot;fill_effect&quot;:[],&quot;fill_mode&quot;:&quot;adaptive&quot;,&quot;sacle_strategy&quot;:&quot;stretch&quot;}"/>
  <p:tag name="KSO_WM_ASSEMBLE_CHIP_INDEX" val="e4e9dc95c1fe47faa868eed716d28649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533_3*i*1"/>
  <p:tag name="KSO_WM_TEMPLATE_CATEGORY" val="chip"/>
  <p:tag name="KSO_WM_TEMPLATE_INDEX" val="20204533"/>
  <p:tag name="KSO_WM_UNIT_LAYERLEVEL" val="1"/>
  <p:tag name="KSO_WM_TAG_VERSION" val="1.0"/>
  <p:tag name="KSO_WM_BEAUTIFY_FLAG" val="#wm#"/>
  <p:tag name="KSO_WM_CHIP_GROUPID" val="5f72ebb8e9a9ac260a3f6cd0"/>
  <p:tag name="KSO_WM_CHIP_XID" val="5f72ebb8e9a9ac260a3f6cd3"/>
  <p:tag name="KSO_WM_UNIT_DEC_AREA_ID" val="f8e18ae05305467aa1cc3c55d4bfd910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815528bc09244ef58803b25a67b73135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533_3*i*1"/>
  <p:tag name="KSO_WM_TEMPLATE_CATEGORY" val="chip"/>
  <p:tag name="KSO_WM_TEMPLATE_INDEX" val="20204533"/>
  <p:tag name="KSO_WM_UNIT_LAYERLEVEL" val="1"/>
  <p:tag name="KSO_WM_TAG_VERSION" val="1.0"/>
  <p:tag name="KSO_WM_BEAUTIFY_FLAG" val="#wm#"/>
  <p:tag name="KSO_WM_CHIP_GROUPID" val="5f72ebb8e9a9ac260a3f6cd0"/>
  <p:tag name="KSO_WM_CHIP_XID" val="5f72ebb8e9a9ac260a3f6cd3"/>
  <p:tag name="KSO_WM_UNIT_DEC_AREA_ID" val="f50feaedd5324ec0826cd7660927dfc4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494c07e8cf7473995d6396a461d6916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533_1*a*1"/>
  <p:tag name="KSO_WM_TEMPLATE_CATEGORY" val="custom"/>
  <p:tag name="KSO_WM_TEMPLATE_INDEX" val="2020453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32;2"/>
  <p:tag name="KSO_WM_UNIT_BLOCK" val="0"/>
  <p:tag name="KSO_WM_UNIT_DEC_AREA_ID" val="bc5920a156fd4a1899b9deb953851917"/>
  <p:tag name="KSO_WM_CHIP_GROUPID" val="5ebe41950ac41c4a0a525618"/>
  <p:tag name="KSO_WM_CHIP_XID" val="5ebe41950ac41c4a0a525619"/>
  <p:tag name="KSO_WM_CHIP_FILLAREA_FILL_RULE" val="{&quot;fill_align&quot;:&quot;cm&quot;,&quot;fill_mode&quot;:&quot;adaptive&quot;,&quot;sacle_strategy&quot;:&quot;smart&quot;}"/>
  <p:tag name="KSO_WM_ASSEMBLE_CHIP_INDEX" val="27044a9812c04773b4768d50630a56bf"/>
  <p:tag name="KSO_WM_UNIT_TEXT_FILL_FORE_SCHEMECOLOR_INDEX_BRIGHTNESS" val="0.15"/>
  <p:tag name="KSO_WM_UNIT_TEXT_FILL_FORE_SCHEMECOLOR_INDEX" val="13"/>
  <p:tag name="KSO_WM_UNIT_TEXT_FILL_TYPE" val="1"/>
  <p:tag name="KSO_WM_TEMPLATE_ASSEMBLE_XID" val="5f7324950ff15d9a40f7e318"/>
  <p:tag name="KSO_WM_TEMPLATE_ASSEMBLE_GROUPID" val="5f72ebb8e9a9ac260a3f6cd0"/>
</p:tagLst>
</file>

<file path=ppt/tags/tag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4533_1*b*1"/>
  <p:tag name="KSO_WM_TEMPLATE_CATEGORY" val="custom"/>
  <p:tag name="KSO_WM_TEMPLATE_INDEX" val="20204533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。"/>
  <p:tag name="KSO_WM_UNIT_DEFAULT_FONT" val="14;16;2"/>
  <p:tag name="KSO_WM_UNIT_BLOCK" val="0"/>
  <p:tag name="KSO_WM_UNIT_DEC_AREA_ID" val="f3dede54b72949c792cab591a00a85e6"/>
  <p:tag name="KSO_WM_CHIP_GROUPID" val="5ebe41950ac41c4a0a525618"/>
  <p:tag name="KSO_WM_CHIP_XID" val="5ebe41950ac41c4a0a525619"/>
  <p:tag name="KSO_WM_CHIP_FILLAREA_FILL_RULE" val="{&quot;fill_align&quot;:&quot;cm&quot;,&quot;fill_mode&quot;:&quot;adaptive&quot;,&quot;sacle_strategy&quot;:&quot;smart&quot;}"/>
  <p:tag name="KSO_WM_ASSEMBLE_CHIP_INDEX" val="27044a9812c04773b4768d50630a56bf"/>
  <p:tag name="KSO_WM_UNIT_TEXT_FILL_FORE_SCHEMECOLOR_INDEX_BRIGHTNESS" val="0.35"/>
  <p:tag name="KSO_WM_UNIT_TEXT_FILL_FORE_SCHEMECOLOR_INDEX" val="13"/>
  <p:tag name="KSO_WM_UNIT_TEXT_FILL_TYPE" val="1"/>
  <p:tag name="KSO_WM_TEMPLATE_ASSEMBLE_XID" val="5f7324950ff15d9a40f7e318"/>
  <p:tag name="KSO_WM_TEMPLATE_ASSEMBLE_GROUPID" val="5f72ebb8e9a9ac260a3f6cd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204533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106_3*l_h_a*1_1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5"/>
  <p:tag name="KSO_WM_UNIT_TEXT_FILL_FORE_SCHEMECOLOR_INDEX" val="5"/>
  <p:tag name="KSO_WM_UNIT_TEXT_FILL_TYPE" val="1"/>
</p:tagLst>
</file>

<file path=ppt/tags/tag3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106_3*l_h_f*1_1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6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106_3*l_h_a*1_2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5"/>
  <p:tag name="KSO_WM_UNIT_TEXT_FILL_FORE_SCHEMECOLOR_INDEX" val="6"/>
  <p:tag name="KSO_WM_UNIT_TEXT_FILL_TYPE" val="1"/>
</p:tagLst>
</file>

<file path=ppt/tags/tag3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106_3*l_h_f*1_2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6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106_3*l_h_a*1_3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5"/>
  <p:tag name="KSO_WM_UNIT_TEXT_FILL_FORE_SCHEMECOLOR_INDEX" val="7"/>
  <p:tag name="KSO_WM_UNIT_TEXT_FILL_TYPE" val="1"/>
</p:tagLst>
</file>

<file path=ppt/tags/tag3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106_3*l_h_f*1_3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6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diagram20228106_3*b*1"/>
  <p:tag name="KSO_WM_TEMPLATE_CATEGORY" val="diagram"/>
  <p:tag name="KSO_WM_TEMPLATE_INDEX" val="20228106"/>
  <p:tag name="KSO_WM_UNIT_LAYERLEVEL" val="1"/>
  <p:tag name="KSO_WM_TAG_VERSION" val="1.0"/>
  <p:tag name="KSO_WM_BEAUTIFY_FLAG" val="#wm#"/>
  <p:tag name="KSO_WM_UNIT_TEXT_FILL_FORE_SCHEMECOLOR_INDEX" val="15"/>
  <p:tag name="KSO_WM_UNIT_TEXT_FILL_TYPE" val="1"/>
</p:tagLst>
</file>

<file path=ppt/tags/tag3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PECIAL_SOURCE" val="bdnull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DIAGRAM_VIRTUALLY_FRAME" val="{&quot;height&quot;:414.9,&quot;left&quot;:89.75,&quot;top&quot;:102.65,&quot;width&quot;:616.45}"/>
</p:tagLst>
</file>

<file path=ppt/tags/tag43.xml><?xml version="1.0" encoding="utf-8"?>
<p:tagLst xmlns:p="http://schemas.openxmlformats.org/presentationml/2006/main">
  <p:tag name="KSO_WM_DIAGRAM_VIRTUALLY_FRAME" val="{&quot;height&quot;:444.05,&quot;left&quot;:119.40000610351562,&quot;top&quot;:73.5,&quot;width&quot;:721.0499877929688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1496_6*n_h_i*1_1_1"/>
  <p:tag name="KSO_WM_TEMPLATE_CATEGORY" val="diagram"/>
  <p:tag name="KSO_WM_TEMPLATE_INDEX" val="20231496"/>
  <p:tag name="KSO_WM_UNIT_LAYERLEVEL" val="1_1_1"/>
  <p:tag name="KSO_WM_TAG_VERSION" val="3.0"/>
  <p:tag name="KSO_WM_UNIT_LINE_FORE_SCHEMECOLOR_INDEX_1_BRIGHTNESS" val="0.4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0.5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0},{&quot;brightness&quot;:0,&quot;colorType&quot;:1,&quot;foreColorIndex&quot;:5,&quot;pos&quot;:0.5099999904632568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45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2"/>
  <p:tag name="KSO_WM_UNIT_ID" val="diagram20231496_6*n_h_h_i*1_2_6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6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3"/>
  <p:tag name="KSO_WM_UNIT_ID" val="diagram20231496_6*n_h_h_i*1_2_1_3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496_6*n_h_i*1_1_2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9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.8999999761581421},{&quot;brightness&quot;:0,&quot;colorType&quot;:1,&quot;foreColorIndex&quot;:5,&quot;pos&quot;:1,&quot;transparency&quot;:0.89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31496_6*n_h_i*1_1_3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5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5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.8500000238418579},{&quot;brightness&quot;:0,&quot;colorType&quot;:1,&quot;foreColorIndex&quot;:5,&quot;pos&quot;:1,&quot;transparency&quot;:0.85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4"/>
  <p:tag name="KSO_WM_UNIT_ID" val="diagram20231496_6*n_h_i*1_1_4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.800000011920929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20231496_6*n_h_h_i*1_2_4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3"/>
  <p:tag name="KSO_WM_UNIT_ID" val="diagram20231496_6*n_h_h_i*1_2_2_3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231496_6*n_h_h_i*1_2_3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2"/>
  <p:tag name="KSO_WM_UNIT_ID" val="diagram20231496_6*n_h_h_i*1_2_5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5"/>
  <p:tag name="KSO_WM_UNIT_ID" val="diagram20231496_6*n_h_i*1_1_5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solid&quot;:{&quot;brightness&quot;:0.25,&quot;colorType&quot;:1,&quot;foreColorIndex&quot;:15,&quot;transparency&quot;:0.82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USESOURCEFORMAT_APPLY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6"/>
  <p:tag name="KSO_WM_UNIT_ID" val="diagram20231496_6*n_h_i*1_1_6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,&quot;colorType&quot;:1,&quot;foreColorIndex&quot;:5,&quot;pos&quot;:0.7400000095367432,&quot;transparency&quot;:0},{&quot;brightness&quot;:0,&quot;colorType&quot;:1,&quot;foreColorIndex&quot;:5,&quot;pos&quot;:0,&quot;transparency&quot;:0.81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1496_6*n_h_a*1_1_1"/>
  <p:tag name="KSO_WM_TEMPLATE_CATEGORY" val="diagram"/>
  <p:tag name="KSO_WM_TEMPLATE_INDEX" val="20231496"/>
  <p:tag name="KSO_WM_UNIT_LAYERLEVEL" val="1_1_1"/>
  <p:tag name="KSO_WM_TAG_VERSION" val="3.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57.xml><?xml version="1.0" encoding="utf-8"?>
<p:tagLst xmlns:p="http://schemas.openxmlformats.org/presentationml/2006/main">
  <p:tag name="KSO_WM_DIAGRAM_VIRTUALLY_FRAME" val="{&quot;height&quot;:444.05,&quot;left&quot;:119.40000610351562,&quot;top&quot;:73.5,&quot;width&quot;:721.0499877929688}"/>
</p:tagLst>
</file>

<file path=ppt/tags/tag58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1_1"/>
  <p:tag name="KSO_WM_UNIT_ID" val="diagram20231496_6*n_h_h_i*1_2_1_1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4_3"/>
  <p:tag name="KSO_WM_UNIT_ID" val="diagram20231496_6*n_h_h_i*1_2_4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5_3"/>
  <p:tag name="KSO_WM_UNIT_ID" val="diagram20231496_6*n_h_h_i*1_2_5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6_3"/>
  <p:tag name="KSO_WM_UNIT_ID" val="diagram20231496_6*n_h_h_i*1_2_6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2_2"/>
  <p:tag name="KSO_WM_UNIT_ID" val="diagram20231496_6*n_h_h_i*1_2_2_2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3_3"/>
  <p:tag name="KSO_WM_UNIT_ID" val="diagram20231496_6*n_h_h_i*1_2_3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231496_6*n_h_h_i*1_2_3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65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231496_6*n_h_h_f*1_2_3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2"/>
  <p:tag name="KSO_WM_UNIT_ID" val="diagram20231496_6*n_h_h_i*1_2_4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4_1"/>
  <p:tag name="KSO_WM_UNIT_ID" val="diagram20231496_6*n_h_h_f*1_2_4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1"/>
  <p:tag name="KSO_WM_UNIT_ID" val="diagram20231496_6*n_h_h_i*1_2_5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5_1"/>
  <p:tag name="KSO_WM_UNIT_ID" val="diagram20231496_6*n_h_h_f*1_2_5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1"/>
  <p:tag name="KSO_WM_UNIT_ID" val="diagram20231496_6*n_h_h_i*1_2_6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71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6_1"/>
  <p:tag name="KSO_WM_UNIT_ID" val="diagram20231496_6*n_h_h_f*1_2_6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1"/>
  <p:tag name="KSO_WM_UNIT_ID" val="diagram20231496_6*n_h_h_i*1_2_6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66.31039370078736,&quot;left&quot;:119.40000610351562,&quot;top&quot;:116.15409448818897,&quot;width&quot;:721.0499877929688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73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6_1"/>
  <p:tag name="KSO_WM_UNIT_ID" val="diagram20231496_6*n_h_h_f*1_2_6_1"/>
  <p:tag name="KSO_WM_TEMPLATE_CATEGORY" val="diagram"/>
  <p:tag name="KSO_WM_TEMPLATE_INDEX" val="20231496"/>
  <p:tag name="KSO_WM_UNIT_LAYERLEVEL" val="1_1_1_1"/>
  <p:tag name="KSO_WM_TAG_VERSION" val="3.0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66.31039370078736,&quot;left&quot;:119.40000610351562,&quot;top&quot;:116.15409448818897,&quot;width&quot;:721.0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SPECIAL_SOURCE" val="bdnull"/>
  <p:tag name="KSO_WM_SLIDE_ID" val="diagram20231496_5"/>
  <p:tag name="KSO_WM_TEMPLATE_SUBCATEGORY" val="0"/>
  <p:tag name="KSO_WM_TEMPLATE_MASTER_TYPE" val="0"/>
  <p:tag name="KSO_WM_TEMPLATE_COLOR_TYPE" val="0"/>
  <p:tag name="KSO_WM_SLIDE_ITEM_CNT" val="5"/>
  <p:tag name="KSO_WM_SLIDE_INDEX" val="5"/>
  <p:tag name="KSO_WM_TAG_VERSION" val="3.0"/>
  <p:tag name="KSO_WM_BEAUTIFY_FLAG" val="#wm#"/>
  <p:tag name="KSO_WM_TEMPLATE_CATEGORY" val="diagram"/>
  <p:tag name="KSO_WM_TEMPLATE_INDEX" val="20231496"/>
  <p:tag name="KSO_WM_SLIDE_TYPE" val="text"/>
  <p:tag name="KSO_WM_SLIDE_SUBTYPE" val="diag"/>
  <p:tag name="KSO_WM_SLIDE_SIZE" val="702.65*266.761"/>
  <p:tag name="KSO_WM_SLIDE_POSITION" val="128.6*187.976"/>
  <p:tag name="KSO_WM_DIAGRAM_GROUP_CODE" val="n1-1"/>
  <p:tag name="KSO_WM_SLIDE_DIAGTYPE" val="n"/>
  <p:tag name="KSO_WM_SLIDE_LAYOUT" val="a_n"/>
  <p:tag name="KSO_WM_SLIDE_LAYOUT_CNT" val="1_1"/>
</p:tagLst>
</file>

<file path=ppt/tags/tag75.xml><?xml version="1.0" encoding="utf-8"?>
<p:tagLst xmlns:p="http://schemas.openxmlformats.org/presentationml/2006/main">
  <p:tag name="KSO_WM_SPECIAL_SOURCE" val="bdnull"/>
</p:tagLst>
</file>

<file path=ppt/tags/tag76.xml><?xml version="1.0" encoding="utf-8"?>
<p:tagLst xmlns:p="http://schemas.openxmlformats.org/presentationml/2006/main">
  <p:tag name="COMMONDATA" val="eyJoZGlkIjoiNWE3NzNhYmY5NmZlMGU4MWRlN2FmYTMwZjZhNTZmYjQifQ=="/>
  <p:tag name="KSO_WPP_MARK_KEY" val="c19d211c-6793-4a21-9f6f-3cba3c80dd4c"/>
  <p:tag name="commondata" val="eyJoZGlkIjoiOTBjMjczYTYxZTM4MmVmZTEzZjRjMjRmODliMTJlYTk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3012</Words>
  <Application>WPS 演示</Application>
  <PresentationFormat>宽屏</PresentationFormat>
  <Paragraphs>207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32" baseType="lpstr">
      <vt:lpstr>Arial</vt:lpstr>
      <vt:lpstr>宋体</vt:lpstr>
      <vt:lpstr>Wingdings</vt:lpstr>
      <vt:lpstr>Wingdings</vt:lpstr>
      <vt:lpstr>微软雅黑</vt:lpstr>
      <vt:lpstr>汉仪旗黑-85S</vt:lpstr>
      <vt:lpstr>黑体</vt:lpstr>
      <vt:lpstr>BCDEEE+SimSun</vt:lpstr>
      <vt:lpstr>Segoe Print</vt:lpstr>
      <vt:lpstr>Times New Roman</vt:lpstr>
      <vt:lpstr>思源黑体 CN Bold</vt:lpstr>
      <vt:lpstr>思源黑体 CN Regular</vt:lpstr>
      <vt:lpstr>等线</vt:lpstr>
      <vt:lpstr>江城圆体 400W</vt:lpstr>
      <vt:lpstr>Arial Unicode MS</vt:lpstr>
      <vt:lpstr>Calibri</vt:lpstr>
      <vt:lpstr>Arial Black</vt:lpstr>
      <vt:lpstr>1_Office 主题​​</vt:lpstr>
      <vt:lpstr>自定义设计方案</vt:lpstr>
      <vt:lpstr>1_自定义设计方案</vt:lpstr>
      <vt:lpstr>7_自定义设计方案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Johnson</cp:lastModifiedBy>
  <cp:revision>222</cp:revision>
  <dcterms:created xsi:type="dcterms:W3CDTF">2019-06-19T02:08:00Z</dcterms:created>
  <dcterms:modified xsi:type="dcterms:W3CDTF">2025-09-12T02:06:52Z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EC5487E8639643858407762C6743078B_13</vt:lpwstr>
  </property>
</Properties>
</file>